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7" r:id="rId4"/>
    <p:sldId id="268" r:id="rId5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AFFB3"/>
    <a:srgbClr val="FDFFDD"/>
    <a:srgbClr val="F89AC9"/>
    <a:srgbClr val="FEF0F7"/>
    <a:srgbClr val="E7FFE1"/>
    <a:srgbClr val="FFF3F8"/>
    <a:srgbClr val="FEE2ED"/>
    <a:srgbClr val="BBFFAB"/>
    <a:srgbClr val="FE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81AE-E31F-4830-8C42-B8776BFFF4C9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FCE7-1EF5-41DB-B969-19652C03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61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56C2BA74-0D4D-4727-8076-CEC1A699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6" y="8419967"/>
            <a:ext cx="3072537" cy="209432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2C8C315-0409-4F3F-B84B-8A954AA8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63" y="6325638"/>
            <a:ext cx="3072537" cy="209432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372DFF1-6B52-46BE-878E-5BDEE928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729" y="8401222"/>
            <a:ext cx="3072537" cy="20943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254108A-AF63-48A2-A48C-C4B80C25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0" y="6330223"/>
            <a:ext cx="3072537" cy="2094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C77DC8-8C62-4F69-8799-FB9E3B88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5" y="3745842"/>
            <a:ext cx="6383410" cy="258160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8F15A20-33F9-4910-B686-9B86D6018A9E}"/>
              </a:ext>
            </a:extLst>
          </p:cNvPr>
          <p:cNvSpPr/>
          <p:nvPr/>
        </p:nvSpPr>
        <p:spPr>
          <a:xfrm>
            <a:off x="313973" y="3127343"/>
            <a:ext cx="6931727" cy="945565"/>
          </a:xfrm>
          <a:prstGeom prst="rect">
            <a:avLst/>
          </a:prstGeom>
          <a:noFill/>
        </p:spPr>
        <p:txBody>
          <a:bodyPr wrap="square" lIns="66216" tIns="33108" rIns="66216" bIns="33108">
            <a:spAutoFit/>
          </a:bodyPr>
          <a:lstStyle/>
          <a:p>
            <a:pPr algn="ctr"/>
            <a:r>
              <a:rPr lang="en-US" altLang="ja-JP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1.</a:t>
            </a:r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住民主体による介護予防・生活支援サービス事業団体による</a:t>
            </a:r>
            <a:endParaRPr lang="en-US" altLang="ja-JP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ctr"/>
            <a:r>
              <a:rPr lang="ja-JP" altLang="en-US" sz="39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通いの場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C0CD076-DD0C-4995-80D8-5D852CF5B4C5}"/>
              </a:ext>
            </a:extLst>
          </p:cNvPr>
          <p:cNvSpPr/>
          <p:nvPr/>
        </p:nvSpPr>
        <p:spPr>
          <a:xfrm>
            <a:off x="817751" y="8729982"/>
            <a:ext cx="2374366" cy="16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3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②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川口福寿草の会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7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日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)13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麻雀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)13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喫茶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)12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食事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200/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 川口町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1473-7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 土田宅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☎ 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042-654-2630</a:t>
            </a:r>
          </a:p>
          <a:p>
            <a:endParaRPr lang="en-US" altLang="ja-JP" sz="1159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57EF91-D229-459C-B8B8-60A39B1910CC}"/>
              </a:ext>
            </a:extLst>
          </p:cNvPr>
          <p:cNvSpPr/>
          <p:nvPr/>
        </p:nvSpPr>
        <p:spPr>
          <a:xfrm>
            <a:off x="4253515" y="6473160"/>
            <a:ext cx="2689413" cy="187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1303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③</a:t>
            </a:r>
            <a:r>
              <a:rPr lang="en-US" altLang="ja-JP" sz="1303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I</a:t>
            </a:r>
            <a:r>
              <a:rPr lang="ja-JP" altLang="en-US" sz="1303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ラブ健康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クラブ</a:t>
            </a:r>
            <a:endParaRPr lang="en-US" altLang="ja-JP" sz="1303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7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)13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イベント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木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)13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時半～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16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手芸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   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 月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 麻雀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200/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 川口町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1640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いこいの家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☎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042-654-3124</a:t>
            </a:r>
          </a:p>
          <a:p>
            <a:endParaRPr lang="en-US" altLang="ja-JP" sz="1159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42BB37-E1F4-4B17-9E73-720011F3BC7E}"/>
              </a:ext>
            </a:extLst>
          </p:cNvPr>
          <p:cNvSpPr/>
          <p:nvPr/>
        </p:nvSpPr>
        <p:spPr>
          <a:xfrm>
            <a:off x="4254323" y="8711401"/>
            <a:ext cx="283668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3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④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みんなの居場所「暖炉」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毎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木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)10:00-15:00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茶話会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不定期　地域交流イベント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 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犬目町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1643</a:t>
            </a: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☎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080-5460-8701</a:t>
            </a: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🚙「暖炉」まで送迎できます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要予約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</a:t>
            </a:r>
            <a:endParaRPr lang="ja-JP" altLang="en-US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0171CF-D965-44B9-81AE-C4BE375D9838}"/>
              </a:ext>
            </a:extLst>
          </p:cNvPr>
          <p:cNvSpPr txBox="1"/>
          <p:nvPr/>
        </p:nvSpPr>
        <p:spPr>
          <a:xfrm>
            <a:off x="559146" y="408363"/>
            <a:ext cx="63261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川口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地域・</a:t>
            </a:r>
            <a:r>
              <a:rPr kumimoji="1" lang="ja-JP" altLang="en-US" sz="3600" dirty="0">
                <a:solidFill>
                  <a:schemeClr val="accent4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集いの場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のご案内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748A59-1010-4139-B663-D22D6C622AFC}"/>
              </a:ext>
            </a:extLst>
          </p:cNvPr>
          <p:cNvSpPr txBox="1"/>
          <p:nvPr/>
        </p:nvSpPr>
        <p:spPr>
          <a:xfrm>
            <a:off x="134775" y="1191349"/>
            <a:ext cx="73241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「人</a:t>
            </a:r>
            <a:r>
              <a:rPr kumimoji="1" lang="ja-JP" altLang="en-US" sz="2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が集う、</a:t>
            </a:r>
            <a:r>
              <a:rPr kumimoji="1" lang="ja-JP" altLang="en-US" sz="2400" dirty="0">
                <a:solidFill>
                  <a:srgbClr val="FF3399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にぎわい</a:t>
            </a:r>
            <a:r>
              <a:rPr kumimoji="1" lang="ja-JP" altLang="en-US" sz="2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のある場所に</a:t>
            </a:r>
            <a:endParaRPr kumimoji="1" lang="en-US" altLang="ja-JP" sz="2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solidFill>
                  <a:srgbClr val="00B05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　　足</a:t>
            </a:r>
            <a:r>
              <a:rPr kumimoji="1" lang="ja-JP" altLang="en-US" sz="2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を運んでみませんか</a:t>
            </a:r>
            <a:r>
              <a:rPr kumimoji="1" lang="ja-JP" altLang="en-US" sz="2400" dirty="0">
                <a:solidFill>
                  <a:srgbClr val="92D05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👣</a:t>
            </a:r>
            <a:r>
              <a:rPr kumimoji="1" lang="ja-JP" altLang="en-US" sz="2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  <a:endParaRPr kumimoji="1" lang="en-US" altLang="ja-JP" sz="2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kumimoji="1" lang="en-US" altLang="ja-JP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1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川口地域には地域の方が集まって交流する場がたくさんあります。</a:t>
            </a:r>
            <a:endParaRPr kumimoji="1" lang="en-US" altLang="ja-JP" sz="1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喫茶、おしゃべり、体操、食事会などなど、</a:t>
            </a:r>
            <a:endParaRPr lang="en-US" altLang="ja-JP" sz="1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興味のある場所にぜひ足を運んでみてください。</a:t>
            </a:r>
            <a:endParaRPr lang="en-US" altLang="ja-JP" sz="1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ADA6DBA8-81DC-4F20-9851-2745BBBCF3D3}"/>
              </a:ext>
            </a:extLst>
          </p:cNvPr>
          <p:cNvSpPr/>
          <p:nvPr/>
        </p:nvSpPr>
        <p:spPr>
          <a:xfrm>
            <a:off x="2690667" y="5158777"/>
            <a:ext cx="223983" cy="187129"/>
          </a:xfrm>
          <a:prstGeom prst="flowChartConnector">
            <a:avLst/>
          </a:prstGeom>
          <a:solidFill>
            <a:srgbClr val="FCD8ED"/>
          </a:solidFill>
          <a:ln>
            <a:solidFill>
              <a:srgbClr val="FAFF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１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E08F41-E64A-4E51-9988-CD8DF10121C7}"/>
              </a:ext>
            </a:extLst>
          </p:cNvPr>
          <p:cNvSpPr txBox="1"/>
          <p:nvPr/>
        </p:nvSpPr>
        <p:spPr>
          <a:xfrm>
            <a:off x="616747" y="6567057"/>
            <a:ext cx="281907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①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ネットワークふぁいん美山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第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1(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)10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時半～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 サロン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子ども無料、大人￥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第</a:t>
            </a:r>
            <a:r>
              <a:rPr lang="en-US" altLang="ja-JP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1(</a:t>
            </a:r>
            <a:r>
              <a:rPr lang="ja-JP" altLang="en-US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</a:t>
            </a:r>
            <a:r>
              <a:rPr lang="en-US" altLang="ja-JP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)11</a:t>
            </a:r>
            <a:r>
              <a:rPr lang="ja-JP" altLang="en-US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時半～</a:t>
            </a:r>
            <a:r>
              <a:rPr lang="en-US" altLang="ja-JP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時半 誰でも食堂</a:t>
            </a:r>
            <a:endParaRPr lang="en-US" altLang="ja-JP" sz="1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子ども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円、大人￥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300/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 クロスロード美山ふぁいん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（美山町</a:t>
            </a:r>
            <a:r>
              <a:rPr lang="en-US" altLang="ja-JP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1735-1</a:t>
            </a:r>
            <a:r>
              <a:rPr lang="ja-JP" altLang="en-US" sz="1200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☎</a:t>
            </a:r>
            <a:r>
              <a:rPr lang="en-US" altLang="ja-JP" sz="1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080-3366-0380</a:t>
            </a:r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9B72A229-A6EA-4D4D-A35B-1B6DB79710F8}"/>
              </a:ext>
            </a:extLst>
          </p:cNvPr>
          <p:cNvSpPr/>
          <p:nvPr/>
        </p:nvSpPr>
        <p:spPr>
          <a:xfrm>
            <a:off x="4848704" y="5227790"/>
            <a:ext cx="223983" cy="185623"/>
          </a:xfrm>
          <a:prstGeom prst="flowChartConnector">
            <a:avLst/>
          </a:prstGeom>
          <a:solidFill>
            <a:srgbClr val="FCD8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6" name="フローチャート: 結合子 35">
            <a:extLst>
              <a:ext uri="{FF2B5EF4-FFF2-40B4-BE49-F238E27FC236}">
                <a16:creationId xmlns:a16="http://schemas.microsoft.com/office/drawing/2014/main" id="{323718F9-6AE9-4E1F-8A15-DCA9FCC05681}"/>
              </a:ext>
            </a:extLst>
          </p:cNvPr>
          <p:cNvSpPr/>
          <p:nvPr/>
        </p:nvSpPr>
        <p:spPr>
          <a:xfrm>
            <a:off x="5153504" y="5191976"/>
            <a:ext cx="223983" cy="226294"/>
          </a:xfrm>
          <a:prstGeom prst="flowChartConnector">
            <a:avLst/>
          </a:prstGeom>
          <a:solidFill>
            <a:srgbClr val="FCD8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167B13C5-F6B1-49A6-A163-170727C1BC16}"/>
              </a:ext>
            </a:extLst>
          </p:cNvPr>
          <p:cNvSpPr/>
          <p:nvPr/>
        </p:nvSpPr>
        <p:spPr>
          <a:xfrm>
            <a:off x="5317976" y="4891979"/>
            <a:ext cx="223983" cy="226294"/>
          </a:xfrm>
          <a:prstGeom prst="flowChartConnector">
            <a:avLst/>
          </a:prstGeom>
          <a:solidFill>
            <a:srgbClr val="FCD8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6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251D9E2-706F-4AF6-9A08-40C50AF6B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" y="5679368"/>
            <a:ext cx="3122939" cy="237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104E67-FB18-4617-81AC-2C53F8E0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443" y="135048"/>
            <a:ext cx="5696787" cy="85418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186" dirty="0">
                <a:solidFill>
                  <a:srgbClr val="FF6699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２．ふれあい・いきいきサロン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F3BF08-7617-41E9-B52C-6B327FC2D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4" y="933794"/>
            <a:ext cx="6597683" cy="261228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FF0A300-E94B-4FEE-92FC-EEB7EB1C2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4" y="8107276"/>
            <a:ext cx="3343376" cy="22173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979C4C-37EF-4C44-8347-67A021BF3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8" y="8031155"/>
            <a:ext cx="3223758" cy="23028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236D473-E969-4B66-9E08-C69FA2BD2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45" y="5709824"/>
            <a:ext cx="3343376" cy="232133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BF7A132-5B7B-4285-B91F-0BE0F1AA3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" y="3376515"/>
            <a:ext cx="3079339" cy="230285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EC8F3F7-61D0-4BF1-9E65-96F48C184C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53" y="3416363"/>
            <a:ext cx="3307128" cy="232133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E56991-BD12-4078-B7AD-12463740D4B6}"/>
              </a:ext>
            </a:extLst>
          </p:cNvPr>
          <p:cNvSpPr/>
          <p:nvPr/>
        </p:nvSpPr>
        <p:spPr>
          <a:xfrm>
            <a:off x="591518" y="3760520"/>
            <a:ext cx="2742582" cy="1676869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①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サロンいっぷく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79" b="1" dirty="0">
              <a:solidFill>
                <a:schemeClr val="bg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毎月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カフェ、ゲーム、歌、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体操、イベント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🏠上川町中部会館（上川町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3488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4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3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D9988A-7A93-4AB8-BF8B-E0FF4F575005}"/>
              </a:ext>
            </a:extLst>
          </p:cNvPr>
          <p:cNvSpPr txBox="1"/>
          <p:nvPr/>
        </p:nvSpPr>
        <p:spPr>
          <a:xfrm>
            <a:off x="4647120" y="783469"/>
            <a:ext cx="2448251" cy="907941"/>
          </a:xfrm>
          <a:prstGeom prst="rect">
            <a:avLst/>
          </a:prstGeom>
          <a:solidFill>
            <a:srgbClr val="E7FFE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ふれあい・いきいきサロンとは？</a:t>
            </a:r>
            <a:endParaRPr kumimoji="1" lang="en-US" altLang="ja-JP" sz="11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105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地域の皆さんが気軽に参加でき、お茶を飲みながらおしゃべりをしたり、レクリエーションや体操を楽しむ地域交流の場です。</a:t>
            </a:r>
            <a:endParaRPr kumimoji="1" lang="ja-JP" altLang="en-US" sz="105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8C860278-ED69-406E-B5B7-733C4446F932}"/>
              </a:ext>
            </a:extLst>
          </p:cNvPr>
          <p:cNvSpPr/>
          <p:nvPr/>
        </p:nvSpPr>
        <p:spPr>
          <a:xfrm>
            <a:off x="4540977" y="2091790"/>
            <a:ext cx="152962" cy="209571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75FA1157-AFB6-4D57-8F31-B6EF7EC03E91}"/>
              </a:ext>
            </a:extLst>
          </p:cNvPr>
          <p:cNvSpPr/>
          <p:nvPr/>
        </p:nvSpPr>
        <p:spPr>
          <a:xfrm>
            <a:off x="5042866" y="2420883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E9D8FE7A-F39C-476B-BE76-C18A9628F20C}"/>
              </a:ext>
            </a:extLst>
          </p:cNvPr>
          <p:cNvSpPr/>
          <p:nvPr/>
        </p:nvSpPr>
        <p:spPr>
          <a:xfrm>
            <a:off x="5263728" y="2462618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5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274E193C-2766-4AD2-8F62-5C78FA0C0D95}"/>
              </a:ext>
            </a:extLst>
          </p:cNvPr>
          <p:cNvSpPr/>
          <p:nvPr/>
        </p:nvSpPr>
        <p:spPr>
          <a:xfrm>
            <a:off x="5103652" y="2644333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6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553DCA70-D742-4FF5-B1F8-0E9F93E6951D}"/>
              </a:ext>
            </a:extLst>
          </p:cNvPr>
          <p:cNvSpPr/>
          <p:nvPr/>
        </p:nvSpPr>
        <p:spPr>
          <a:xfrm>
            <a:off x="5300443" y="2669135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7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E4B253ED-0247-4E3E-A3F6-5C52291CA324}"/>
              </a:ext>
            </a:extLst>
          </p:cNvPr>
          <p:cNvSpPr/>
          <p:nvPr/>
        </p:nvSpPr>
        <p:spPr>
          <a:xfrm>
            <a:off x="5632203" y="2177597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9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C289AE0F-8986-46F0-A34B-F07C69AB2B8A}"/>
              </a:ext>
            </a:extLst>
          </p:cNvPr>
          <p:cNvSpPr/>
          <p:nvPr/>
        </p:nvSpPr>
        <p:spPr>
          <a:xfrm>
            <a:off x="5764424" y="2201500"/>
            <a:ext cx="213645" cy="150087"/>
          </a:xfrm>
          <a:prstGeom prst="flowChartConnector">
            <a:avLst/>
          </a:prstGeom>
          <a:solidFill>
            <a:srgbClr val="FAFF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⑩</a:t>
            </a:r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2CED3A42-74B1-4E5C-8463-2DB4305B5F64}"/>
              </a:ext>
            </a:extLst>
          </p:cNvPr>
          <p:cNvSpPr/>
          <p:nvPr/>
        </p:nvSpPr>
        <p:spPr>
          <a:xfrm>
            <a:off x="5351805" y="2059200"/>
            <a:ext cx="180140" cy="16173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8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CF05EA-82DC-4AF5-8BE2-560E42D8E8B6}"/>
              </a:ext>
            </a:extLst>
          </p:cNvPr>
          <p:cNvSpPr txBox="1"/>
          <p:nvPr/>
        </p:nvSpPr>
        <p:spPr>
          <a:xfrm>
            <a:off x="232762" y="2925209"/>
            <a:ext cx="2210987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問合せ：地域福祉推進拠点川口</a:t>
            </a:r>
            <a:endParaRPr lang="en-US" altLang="ja-JP" sz="1100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ctr"/>
            <a:r>
              <a:rPr lang="ja-JP" altLang="en-US" sz="16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☎</a:t>
            </a:r>
            <a:r>
              <a:rPr lang="en-US" altLang="ja-JP" sz="16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042-652-9116</a:t>
            </a:r>
            <a:endParaRPr kumimoji="1" lang="ja-JP" altLang="en-US" sz="1600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7FD6300-07C4-4368-93E1-C6E39A0CB234}"/>
              </a:ext>
            </a:extLst>
          </p:cNvPr>
          <p:cNvSpPr/>
          <p:nvPr/>
        </p:nvSpPr>
        <p:spPr>
          <a:xfrm>
            <a:off x="591518" y="5978248"/>
            <a:ext cx="2742583" cy="1865191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②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いるかの会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喫茶室、体操、歌、折り紙、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おしゃべり、食事会、ゲームなど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¥200/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🏠川口町中部会館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921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1" name="フローチャート: 端子 40">
            <a:extLst>
              <a:ext uri="{FF2B5EF4-FFF2-40B4-BE49-F238E27FC236}">
                <a16:creationId xmlns:a16="http://schemas.microsoft.com/office/drawing/2014/main" id="{A342C405-0EA8-43E3-8A59-9B2C086D198C}"/>
              </a:ext>
            </a:extLst>
          </p:cNvPr>
          <p:cNvSpPr/>
          <p:nvPr/>
        </p:nvSpPr>
        <p:spPr>
          <a:xfrm>
            <a:off x="2717261" y="7451927"/>
            <a:ext cx="604236" cy="332353"/>
          </a:xfrm>
          <a:prstGeom prst="flowChartTerminator">
            <a:avLst/>
          </a:prstGeom>
          <a:solidFill>
            <a:srgbClr val="FDFF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自主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6BC8EC3-465F-4544-B25B-C70112078992}"/>
              </a:ext>
            </a:extLst>
          </p:cNvPr>
          <p:cNvSpPr/>
          <p:nvPr/>
        </p:nvSpPr>
        <p:spPr>
          <a:xfrm>
            <a:off x="620189" y="8250523"/>
            <a:ext cx="2776374" cy="1833515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③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あすなろ会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金曜、第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演芸、喫茶、講座、手芸、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介護予防体操教室</a:t>
            </a:r>
            <a:endParaRPr lang="en-US" altLang="ja-JP" sz="1200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金曜　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円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　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円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7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</a:t>
            </a:r>
            <a:r>
              <a:rPr lang="zh-TW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川口町東部会館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(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1970-1)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83FE288-3A22-4D9A-A9F4-F3B1D850F262}"/>
              </a:ext>
            </a:extLst>
          </p:cNvPr>
          <p:cNvSpPr/>
          <p:nvPr/>
        </p:nvSpPr>
        <p:spPr>
          <a:xfrm>
            <a:off x="4151010" y="3711061"/>
            <a:ext cx="2726156" cy="1664686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④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おしゃべりサロンクローバー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火曜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zh-TW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体操、懇談、食事</a:t>
            </a:r>
            <a:endParaRPr lang="en-US" altLang="zh-TW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🏠唐松センター（川口町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1563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4" name="フローチャート: 結合子 43">
            <a:extLst>
              <a:ext uri="{FF2B5EF4-FFF2-40B4-BE49-F238E27FC236}">
                <a16:creationId xmlns:a16="http://schemas.microsoft.com/office/drawing/2014/main" id="{36779C00-20BC-4EDA-B52A-F7F87A92939E}"/>
              </a:ext>
            </a:extLst>
          </p:cNvPr>
          <p:cNvSpPr/>
          <p:nvPr/>
        </p:nvSpPr>
        <p:spPr>
          <a:xfrm>
            <a:off x="3075889" y="1533776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6" name="フローチャート: 結合子 45">
            <a:extLst>
              <a:ext uri="{FF2B5EF4-FFF2-40B4-BE49-F238E27FC236}">
                <a16:creationId xmlns:a16="http://schemas.microsoft.com/office/drawing/2014/main" id="{51CA3EA1-0BAA-4E56-B493-EBAAC71D0ED5}"/>
              </a:ext>
            </a:extLst>
          </p:cNvPr>
          <p:cNvSpPr/>
          <p:nvPr/>
        </p:nvSpPr>
        <p:spPr>
          <a:xfrm>
            <a:off x="4707976" y="1969608"/>
            <a:ext cx="123166" cy="209571"/>
          </a:xfrm>
          <a:prstGeom prst="flowChartConnector">
            <a:avLst/>
          </a:prstGeom>
          <a:solidFill>
            <a:srgbClr val="FAFFB3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CB2BA08-1E47-4B87-A596-6B22720580D3}"/>
              </a:ext>
            </a:extLst>
          </p:cNvPr>
          <p:cNvSpPr/>
          <p:nvPr/>
        </p:nvSpPr>
        <p:spPr>
          <a:xfrm>
            <a:off x="4269125" y="8343162"/>
            <a:ext cx="2726156" cy="1788246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⑥いきいきサロン「コスモス」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月曜日、第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近隣散歩、手芸、学習会、納涼祭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レクリエーション＆喫茶など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¥100/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🏠川口南会館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1542-7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8" name="フローチャート: 結合子 47">
            <a:extLst>
              <a:ext uri="{FF2B5EF4-FFF2-40B4-BE49-F238E27FC236}">
                <a16:creationId xmlns:a16="http://schemas.microsoft.com/office/drawing/2014/main" id="{ECD1C692-0938-4F9C-838D-C6477B06349F}"/>
              </a:ext>
            </a:extLst>
          </p:cNvPr>
          <p:cNvSpPr/>
          <p:nvPr/>
        </p:nvSpPr>
        <p:spPr>
          <a:xfrm>
            <a:off x="5453311" y="2315445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⑪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9" name="フローチャート: 結合子 48">
            <a:extLst>
              <a:ext uri="{FF2B5EF4-FFF2-40B4-BE49-F238E27FC236}">
                <a16:creationId xmlns:a16="http://schemas.microsoft.com/office/drawing/2014/main" id="{4B8CAD6F-129D-4F33-8F21-7A6EF8F4EAB8}"/>
              </a:ext>
            </a:extLst>
          </p:cNvPr>
          <p:cNvSpPr/>
          <p:nvPr/>
        </p:nvSpPr>
        <p:spPr>
          <a:xfrm>
            <a:off x="5538749" y="2649157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⑫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0" name="フローチャート: 結合子 49">
            <a:extLst>
              <a:ext uri="{FF2B5EF4-FFF2-40B4-BE49-F238E27FC236}">
                <a16:creationId xmlns:a16="http://schemas.microsoft.com/office/drawing/2014/main" id="{F0B2C928-240F-489F-948F-9E7FD97B8658}"/>
              </a:ext>
            </a:extLst>
          </p:cNvPr>
          <p:cNvSpPr/>
          <p:nvPr/>
        </p:nvSpPr>
        <p:spPr>
          <a:xfrm>
            <a:off x="5669149" y="2927566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⑬</a:t>
            </a:r>
            <a:endParaRPr kumimoji="1" lang="ja-JP" altLang="en-US" sz="1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1" name="フローチャート: 結合子 50">
            <a:extLst>
              <a:ext uri="{FF2B5EF4-FFF2-40B4-BE49-F238E27FC236}">
                <a16:creationId xmlns:a16="http://schemas.microsoft.com/office/drawing/2014/main" id="{1ED82D6D-3369-4F76-BBEB-E654AB143DC1}"/>
              </a:ext>
            </a:extLst>
          </p:cNvPr>
          <p:cNvSpPr/>
          <p:nvPr/>
        </p:nvSpPr>
        <p:spPr>
          <a:xfrm>
            <a:off x="5978069" y="2907834"/>
            <a:ext cx="213645" cy="176722"/>
          </a:xfrm>
          <a:prstGeom prst="flowChartConnector">
            <a:avLst/>
          </a:prstGeom>
          <a:solidFill>
            <a:srgbClr val="FAFF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⑭</a:t>
            </a:r>
          </a:p>
        </p:txBody>
      </p:sp>
      <p:sp>
        <p:nvSpPr>
          <p:cNvPr id="52" name="フローチャート: 端子 51">
            <a:extLst>
              <a:ext uri="{FF2B5EF4-FFF2-40B4-BE49-F238E27FC236}">
                <a16:creationId xmlns:a16="http://schemas.microsoft.com/office/drawing/2014/main" id="{DBD47885-20D4-41A9-8CBD-967749DB2EFF}"/>
              </a:ext>
            </a:extLst>
          </p:cNvPr>
          <p:cNvSpPr/>
          <p:nvPr/>
        </p:nvSpPr>
        <p:spPr>
          <a:xfrm>
            <a:off x="6326112" y="5081550"/>
            <a:ext cx="604236" cy="332353"/>
          </a:xfrm>
          <a:prstGeom prst="flowChartTerminator">
            <a:avLst/>
          </a:prstGeom>
          <a:solidFill>
            <a:srgbClr val="FDFF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自主</a:t>
            </a:r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4EC56CB8-076D-4FCD-B601-69CA58FB5005}"/>
              </a:ext>
            </a:extLst>
          </p:cNvPr>
          <p:cNvSpPr/>
          <p:nvPr/>
        </p:nvSpPr>
        <p:spPr>
          <a:xfrm>
            <a:off x="4428470" y="2229086"/>
            <a:ext cx="213645" cy="171317"/>
          </a:xfrm>
          <a:prstGeom prst="star5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星: 5 pt 54">
            <a:extLst>
              <a:ext uri="{FF2B5EF4-FFF2-40B4-BE49-F238E27FC236}">
                <a16:creationId xmlns:a16="http://schemas.microsoft.com/office/drawing/2014/main" id="{C227DD22-8685-43C3-BC7E-572EC3A1BA5E}"/>
              </a:ext>
            </a:extLst>
          </p:cNvPr>
          <p:cNvSpPr/>
          <p:nvPr/>
        </p:nvSpPr>
        <p:spPr>
          <a:xfrm>
            <a:off x="365144" y="3154479"/>
            <a:ext cx="213645" cy="171317"/>
          </a:xfrm>
          <a:prstGeom prst="star5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678AF18-6AE7-40FE-9DE7-34C196EB3BA8}"/>
              </a:ext>
            </a:extLst>
          </p:cNvPr>
          <p:cNvSpPr/>
          <p:nvPr/>
        </p:nvSpPr>
        <p:spPr>
          <a:xfrm>
            <a:off x="4212818" y="6049701"/>
            <a:ext cx="2708635" cy="1710853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⑤我笑会</a:t>
            </a:r>
            <a:endParaRPr lang="en-US" altLang="ja-JP" sz="1400" b="1" dirty="0">
              <a:solidFill>
                <a:schemeClr val="bg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17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6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体操、手芸、茶話会、忘年会など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🏠やまゆり館内川口市民センター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3838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5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2433241-6820-4CF5-ACB1-02028518B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4" y="236366"/>
            <a:ext cx="3148492" cy="235456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9B1C5DB-1393-4AE1-B4C6-2151CD49B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7" y="2676862"/>
            <a:ext cx="3285609" cy="24571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E0CEEB9-1A21-4095-9BA1-E461C8E3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" y="5345906"/>
            <a:ext cx="3285609" cy="245710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FA9B94A-7CCF-4742-8976-5E07A62B4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" y="7998338"/>
            <a:ext cx="3285608" cy="245710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9B0F279-278D-4393-903C-E39670CE0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7" y="236922"/>
            <a:ext cx="3285609" cy="23545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C505889-0470-48D8-956D-54D4BD09C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9" y="2754236"/>
            <a:ext cx="3501190" cy="230285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52E6E39-A887-4388-A2AC-678408762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7" y="5299159"/>
            <a:ext cx="3389252" cy="245711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11E0EF2-3603-497F-B064-32F6F47F63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07" y="8075465"/>
            <a:ext cx="3313652" cy="230285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71C9CBC-144A-4372-8B97-AE11BF129039}"/>
              </a:ext>
            </a:extLst>
          </p:cNvPr>
          <p:cNvSpPr/>
          <p:nvPr/>
        </p:nvSpPr>
        <p:spPr>
          <a:xfrm>
            <a:off x="4492519" y="8371680"/>
            <a:ext cx="2579241" cy="1707647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⑭一本松</a:t>
            </a:r>
            <a:endParaRPr lang="en-US" altLang="ja-JP" sz="9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79" b="1" dirty="0">
              <a:solidFill>
                <a:schemeClr val="bg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水曜日・土曜日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16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350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軽い体操、ゲーム、健康麻雀、レクレーション、脳トレなど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🏠橋本良司宅（楢原町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428-1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</a:p>
          <a:p>
            <a:pPr algn="ctr"/>
            <a:endParaRPr lang="en-US" altLang="ja-JP" sz="6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01FECD-D1EB-49EE-8C1F-521875586FB1}"/>
              </a:ext>
            </a:extLst>
          </p:cNvPr>
          <p:cNvSpPr/>
          <p:nvPr/>
        </p:nvSpPr>
        <p:spPr>
          <a:xfrm>
            <a:off x="4243315" y="3010833"/>
            <a:ext cx="2762897" cy="1834413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⑫サロン 花の木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レクリエーション、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歌とピアノ、三味線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🏠楢原西部町会会館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（楢原町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529)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997FA6F-548F-4F21-9333-B7259ABB501E}"/>
              </a:ext>
            </a:extLst>
          </p:cNvPr>
          <p:cNvSpPr/>
          <p:nvPr/>
        </p:nvSpPr>
        <p:spPr>
          <a:xfrm>
            <a:off x="4231312" y="5655763"/>
            <a:ext cx="2898842" cy="1633460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⑬多職種と共に食支援を考える会 ごちそうらんち楢原</a:t>
            </a:r>
            <a:endParaRPr lang="en-US" altLang="ja-JP" sz="8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7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月曜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14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ランチ</a:t>
            </a:r>
            <a:r>
              <a:rPr lang="zh-TW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提供</a:t>
            </a:r>
            <a:endParaRPr lang="en-US" altLang="zh-TW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500/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🏠松岡 宅（楢原町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1338-2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148D901-3BC5-4F80-B401-7AA054CBECC6}"/>
              </a:ext>
            </a:extLst>
          </p:cNvPr>
          <p:cNvSpPr/>
          <p:nvPr/>
        </p:nvSpPr>
        <p:spPr>
          <a:xfrm>
            <a:off x="687326" y="8340687"/>
            <a:ext cx="2857805" cy="1772408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⑩レインボー（ロコモ体操）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月曜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ロコモ体操、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コミュニケーション行事</a:t>
            </a:r>
            <a:endParaRPr lang="en-US" altLang="zh-TW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500/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🏠犬目町会（犬目町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863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12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ACBC0EC-0FD9-4883-BEB6-FC5A820F3784}"/>
              </a:ext>
            </a:extLst>
          </p:cNvPr>
          <p:cNvSpPr/>
          <p:nvPr/>
        </p:nvSpPr>
        <p:spPr>
          <a:xfrm>
            <a:off x="817995" y="3010833"/>
            <a:ext cx="2638072" cy="1800429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⑧</a:t>
            </a:r>
            <a:r>
              <a:rPr lang="en-US" altLang="ja-JP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NPO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法人はちきた</a:t>
            </a:r>
            <a:r>
              <a:rPr lang="en-US" altLang="ja-JP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SC</a:t>
            </a:r>
          </a:p>
          <a:p>
            <a:pPr algn="ctr"/>
            <a:endParaRPr lang="en-US" altLang="ja-JP" sz="579" b="1" dirty="0">
              <a:solidFill>
                <a:schemeClr val="bg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木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14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ヨガ、リズム体操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 アローレパーク八王子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（犬目町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941-5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6" name="フローチャート: 端子 25">
            <a:extLst>
              <a:ext uri="{FF2B5EF4-FFF2-40B4-BE49-F238E27FC236}">
                <a16:creationId xmlns:a16="http://schemas.microsoft.com/office/drawing/2014/main" id="{DFC05918-8391-46C2-85E3-F93E93325EA4}"/>
              </a:ext>
            </a:extLst>
          </p:cNvPr>
          <p:cNvSpPr/>
          <p:nvPr/>
        </p:nvSpPr>
        <p:spPr>
          <a:xfrm>
            <a:off x="687326" y="3010833"/>
            <a:ext cx="559026" cy="417535"/>
          </a:xfrm>
          <a:prstGeom prst="flowChartTermina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常設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1D128B0-92F0-4EF2-809D-3D29E85BBAE5}"/>
              </a:ext>
            </a:extLst>
          </p:cNvPr>
          <p:cNvSpPr/>
          <p:nvPr/>
        </p:nvSpPr>
        <p:spPr>
          <a:xfrm>
            <a:off x="766569" y="5610911"/>
            <a:ext cx="2778562" cy="1723164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⑨ふれあい広場ひまわり</a:t>
            </a:r>
            <a:endParaRPr lang="en-US" altLang="ja-JP" sz="1400" b="1" dirty="0">
              <a:solidFill>
                <a:schemeClr val="bg2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8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水曜日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11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16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00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トンチャイム、尺八、三味線、他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🏠犬目会館（犬目町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863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3" name="フローチャート: 端子 42">
            <a:extLst>
              <a:ext uri="{FF2B5EF4-FFF2-40B4-BE49-F238E27FC236}">
                <a16:creationId xmlns:a16="http://schemas.microsoft.com/office/drawing/2014/main" id="{21435447-DC98-44A8-ADE7-67852E9A2D97}"/>
              </a:ext>
            </a:extLst>
          </p:cNvPr>
          <p:cNvSpPr/>
          <p:nvPr/>
        </p:nvSpPr>
        <p:spPr>
          <a:xfrm>
            <a:off x="2924334" y="9877331"/>
            <a:ext cx="649231" cy="240763"/>
          </a:xfrm>
          <a:prstGeom prst="flowChartTerminator">
            <a:avLst/>
          </a:prstGeom>
          <a:solidFill>
            <a:srgbClr val="FDFF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自主</a:t>
            </a:r>
          </a:p>
        </p:txBody>
      </p:sp>
      <p:sp>
        <p:nvSpPr>
          <p:cNvPr id="44" name="フローチャート: 端子 43">
            <a:extLst>
              <a:ext uri="{FF2B5EF4-FFF2-40B4-BE49-F238E27FC236}">
                <a16:creationId xmlns:a16="http://schemas.microsoft.com/office/drawing/2014/main" id="{C8D07DF9-C029-4001-9475-D31B6858194C}"/>
              </a:ext>
            </a:extLst>
          </p:cNvPr>
          <p:cNvSpPr/>
          <p:nvPr/>
        </p:nvSpPr>
        <p:spPr>
          <a:xfrm>
            <a:off x="6577246" y="7188451"/>
            <a:ext cx="552908" cy="260370"/>
          </a:xfrm>
          <a:prstGeom prst="flowChartTerminator">
            <a:avLst/>
          </a:prstGeom>
          <a:solidFill>
            <a:srgbClr val="FDFF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自主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ED98C2-C94E-4D48-BAFB-2C5478D8DC60}"/>
              </a:ext>
            </a:extLst>
          </p:cNvPr>
          <p:cNvSpPr/>
          <p:nvPr/>
        </p:nvSpPr>
        <p:spPr>
          <a:xfrm>
            <a:off x="4205289" y="582627"/>
            <a:ext cx="2838947" cy="1633909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⑪ふれあいサロンたんぽぽの会</a:t>
            </a:r>
            <a:endParaRPr lang="en-US" altLang="ja-JP" sz="14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800" b="1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4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水曜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健康体操、誕生会、カラオケ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🏠犬目西部分会館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(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犬目町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1296-1)</a:t>
            </a:r>
          </a:p>
          <a:p>
            <a:pPr algn="ctr"/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5B25763-9CB3-471B-846E-C58745CB5C5E}"/>
              </a:ext>
            </a:extLst>
          </p:cNvPr>
          <p:cNvSpPr/>
          <p:nvPr/>
        </p:nvSpPr>
        <p:spPr>
          <a:xfrm>
            <a:off x="689927" y="584095"/>
            <a:ext cx="2618785" cy="1695464"/>
          </a:xfrm>
          <a:prstGeom prst="rect">
            <a:avLst/>
          </a:prstGeom>
          <a:solidFill>
            <a:srgbClr val="FDFFDD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⑦さざんかクラブ</a:t>
            </a:r>
            <a:endParaRPr lang="en-US" altLang="ja-JP" sz="58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5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第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月曜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～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30</a:t>
            </a: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￥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100/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回</a:t>
            </a:r>
            <a:endParaRPr lang="en-US" altLang="ja-JP" sz="1303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zh-TW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演芸、講座、手芸教室、</a:t>
            </a:r>
            <a:endParaRPr lang="en-US" altLang="zh-TW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zh-TW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介護予防教室</a:t>
            </a:r>
            <a:r>
              <a:rPr lang="ja-JP" altLang="en-US" sz="1303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他</a:t>
            </a:r>
            <a:endParaRPr lang="en-US" altLang="ja-JP" sz="1303" dirty="0">
              <a:solidFill>
                <a:schemeClr val="accent2">
                  <a:lumMod val="75000"/>
                </a:scheme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🏠青陽園ホール（川口町</a:t>
            </a:r>
            <a:r>
              <a:rPr lang="en-US" altLang="ja-JP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1543</a:t>
            </a:r>
            <a:r>
              <a:rPr lang="ja-JP" altLang="en-US" sz="1303" dirty="0">
                <a:solidFill>
                  <a:sysClr val="windowText" lastClr="00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8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700" dirty="0">
              <a:solidFill>
                <a:sysClr val="windowText" lastClr="00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6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095C0-C261-45D4-9041-AF36CD93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76" y="304057"/>
            <a:ext cx="6458922" cy="630908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3</a:t>
            </a:r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、地域活動・自主サークル団体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CA67CDBE-6E97-4288-A20A-33F2A1223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07202"/>
              </p:ext>
            </p:extLst>
          </p:nvPr>
        </p:nvGraphicFramePr>
        <p:xfrm>
          <a:off x="281985" y="1517824"/>
          <a:ext cx="6727313" cy="8402776"/>
        </p:xfrm>
        <a:graphic>
          <a:graphicData uri="http://schemas.openxmlformats.org/drawingml/2006/table">
            <a:tbl>
              <a:tblPr firstRow="1" bandRow="1"/>
              <a:tblGrid>
                <a:gridCol w="246359">
                  <a:extLst>
                    <a:ext uri="{9D8B030D-6E8A-4147-A177-3AD203B41FA5}">
                      <a16:colId xmlns:a16="http://schemas.microsoft.com/office/drawing/2014/main" val="250968277"/>
                    </a:ext>
                  </a:extLst>
                </a:gridCol>
                <a:gridCol w="1162031">
                  <a:extLst>
                    <a:ext uri="{9D8B030D-6E8A-4147-A177-3AD203B41FA5}">
                      <a16:colId xmlns:a16="http://schemas.microsoft.com/office/drawing/2014/main" val="2782861939"/>
                    </a:ext>
                  </a:extLst>
                </a:gridCol>
                <a:gridCol w="579015">
                  <a:extLst>
                    <a:ext uri="{9D8B030D-6E8A-4147-A177-3AD203B41FA5}">
                      <a16:colId xmlns:a16="http://schemas.microsoft.com/office/drawing/2014/main" val="3333392038"/>
                    </a:ext>
                  </a:extLst>
                </a:gridCol>
                <a:gridCol w="777508">
                  <a:extLst>
                    <a:ext uri="{9D8B030D-6E8A-4147-A177-3AD203B41FA5}">
                      <a16:colId xmlns:a16="http://schemas.microsoft.com/office/drawing/2014/main" val="1983648041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03667829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83299656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58605300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846098156"/>
                    </a:ext>
                  </a:extLst>
                </a:gridCol>
              </a:tblGrid>
              <a:tr h="32888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グループ名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日時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場所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内容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連絡者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☎連絡先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153618"/>
                  </a:ext>
                </a:extLst>
              </a:tr>
              <a:tr h="4852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一水会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４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講話、歌など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小川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t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080-6503-4781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139544"/>
                  </a:ext>
                </a:extLst>
              </a:tr>
              <a:tr h="5122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ハイエイジクラブ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16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講話、歌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体操など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石崎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654-5865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615147"/>
                  </a:ext>
                </a:extLst>
              </a:tr>
              <a:tr h="481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折り紙の会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折り紙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小野寺　宣子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090-3137-1953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707967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にこにこ若草会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介護予防体操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内藤 トシ枝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654-2788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3965975"/>
                  </a:ext>
                </a:extLst>
              </a:tr>
              <a:tr h="52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大塚体操教室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4(5)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介護予防体操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大塚　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090-8810-5957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662945"/>
                  </a:ext>
                </a:extLst>
              </a:tr>
              <a:tr h="522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フラワーアレンジ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フラワーアレンジメント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田中 彩子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090-8569-5459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744119"/>
                  </a:ext>
                </a:extLst>
              </a:tr>
              <a:tr h="5016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絵手紙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3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川口事務所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2F</a:t>
                      </a:r>
                    </a:p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会議室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絵手紙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田中 佳代子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090-6479-7086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334647"/>
                  </a:ext>
                </a:extLst>
              </a:tr>
              <a:tr h="5732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川口らくらく体操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地域福祉推進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拠点川口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介護予防体操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地域福祉推進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拠点川口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652-9116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493356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とりあえず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集まろう会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3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15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上川西部会館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体操、ゲームカラオケなど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海老沢 光男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654-3413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865600"/>
                  </a:ext>
                </a:extLst>
              </a:tr>
              <a:tr h="540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サロン今熊の駅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毎土、日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9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今熊の駅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野菜直売、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憩いの場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海老沢 光男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090-7272-9340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2419868"/>
                  </a:ext>
                </a:extLst>
              </a:tr>
              <a:tr h="6141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みんなでうたう会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上川東部会館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歌、音楽療法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石橋 亨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080-1153-2233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485811"/>
                  </a:ext>
                </a:extLst>
              </a:tr>
              <a:tr h="624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犬目ゴムバンド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3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犬目町会館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体操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瀧嶋 みね子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626-4758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033302"/>
                  </a:ext>
                </a:extLst>
              </a:tr>
              <a:tr h="52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フラダンス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13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15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青陽園ホール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フラダンス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高齢者あんしん相談ｾﾝﾀｰ川口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654-5475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184260"/>
                  </a:ext>
                </a:extLst>
              </a:tr>
              <a:tr h="52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サンライズ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、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4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青陽園ホール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介護予防体操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オオサキ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654-5339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671252"/>
                  </a:ext>
                </a:extLst>
              </a:tr>
              <a:tr h="52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　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いきいき体操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クラブ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第１～４金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11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時半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川口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市民センター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体操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UD Digi Kyokasho N-B" panose="02020700000000000000" pitchFamily="17" charset="-128"/>
                        <a:ea typeface="UD Digi Kyokasho N-B" panose="02020700000000000000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鈴木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UD Digi Kyokasho N-B" panose="02020700000000000000" pitchFamily="17" charset="-128"/>
                          <a:ea typeface="UD Digi Kyokasho N-B" panose="02020700000000000000" pitchFamily="17" charset="-128"/>
                        </a:rPr>
                        <a:t>090-6547-2366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6263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99B70D-6D46-46B3-BC05-384F66B06807}"/>
              </a:ext>
            </a:extLst>
          </p:cNvPr>
          <p:cNvSpPr txBox="1"/>
          <p:nvPr/>
        </p:nvSpPr>
        <p:spPr>
          <a:xfrm>
            <a:off x="1032306" y="771213"/>
            <a:ext cx="597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地域でサークル活動を楽しむ団体をご紹介しています。</a:t>
            </a:r>
            <a:endParaRPr lang="en-US" altLang="ja-JP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r>
              <a:rPr lang="ja-JP" altLang="en-US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参加を希望する場合は、各団体にお問い合わせください。</a:t>
            </a:r>
            <a:endParaRPr kumimoji="1" lang="ja-JP" altLang="en-US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2A31AA-36AC-43C3-86BE-996DC14C70F5}"/>
              </a:ext>
            </a:extLst>
          </p:cNvPr>
          <p:cNvSpPr txBox="1"/>
          <p:nvPr/>
        </p:nvSpPr>
        <p:spPr>
          <a:xfrm>
            <a:off x="4300146" y="9987685"/>
            <a:ext cx="3143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発行</a:t>
            </a:r>
            <a:r>
              <a:rPr kumimoji="1" lang="ja-JP" altLang="en-US" sz="105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：令和２年６月</a:t>
            </a:r>
            <a:endParaRPr kumimoji="1" lang="en-US" altLang="ja-JP" sz="1050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r>
              <a:rPr kumimoji="1" lang="ja-JP" altLang="en-US" sz="105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　　　社会福祉協議会</a:t>
            </a:r>
            <a:r>
              <a:rPr lang="ja-JP" altLang="en-US" sz="105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　</a:t>
            </a:r>
            <a:r>
              <a:rPr kumimoji="1" lang="ja-JP" altLang="en-US" sz="105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地域福祉推進拠点川口</a:t>
            </a:r>
          </a:p>
        </p:txBody>
      </p:sp>
    </p:spTree>
    <p:extLst>
      <p:ext uri="{BB962C8B-B14F-4D97-AF65-F5344CB8AC3E}">
        <p14:creationId xmlns:p14="http://schemas.microsoft.com/office/powerpoint/2010/main" val="191273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{115DB6C6-FA85-4105-8155-0E5A055EBBED}tf96678299</Template>
  <TotalTime>1531</TotalTime>
  <Words>1255</Words>
  <Application>Microsoft Office PowerPoint</Application>
  <PresentationFormat>ユーザー設定</PresentationFormat>
  <Paragraphs>334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UD Digi Kyokasho N-B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２．ふれあい・いきいきサロン</vt:lpstr>
      <vt:lpstr>PowerPoint プレゼンテーション</vt:lpstr>
      <vt:lpstr>3、地域活動・自主サークル団体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sasaeai-ishikawa@8-shakyo.or.jp</dc:creator>
  <cp:lastModifiedBy>川口 拠点</cp:lastModifiedBy>
  <cp:revision>116</cp:revision>
  <cp:lastPrinted>2020-07-14T04:25:29Z</cp:lastPrinted>
  <dcterms:created xsi:type="dcterms:W3CDTF">2020-06-12T07:24:33Z</dcterms:created>
  <dcterms:modified xsi:type="dcterms:W3CDTF">2020-07-14T04:25:57Z</dcterms:modified>
</cp:coreProperties>
</file>